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84" r:id="rId11"/>
    <p:sldId id="285" r:id="rId12"/>
    <p:sldId id="286" r:id="rId13"/>
    <p:sldId id="287" r:id="rId14"/>
    <p:sldId id="268" r:id="rId15"/>
    <p:sldId id="269" r:id="rId16"/>
    <p:sldId id="270" r:id="rId17"/>
    <p:sldId id="271" r:id="rId18"/>
    <p:sldId id="272" r:id="rId19"/>
    <p:sldId id="282" r:id="rId20"/>
    <p:sldId id="283" r:id="rId21"/>
    <p:sldId id="275" r:id="rId22"/>
    <p:sldId id="276" r:id="rId23"/>
    <p:sldId id="277" r:id="rId24"/>
    <p:sldId id="278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133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AA183-78BE-43A7-8080-DFA4CE886317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60B62-389F-4BE6-BBA4-13E2494B6A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5671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3FEA3-8B65-4C3B-A34F-AB81F7EA72C5}" type="slidenum">
              <a:rPr lang="en-US"/>
              <a:pPr/>
              <a:t>6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75 </a:t>
            </a:r>
            <a:r>
              <a:rPr lang="en-US" dirty="0"/>
              <a:t>samples were from fetuses with a median GA of 16 wks.  </a:t>
            </a:r>
            <a:r>
              <a:rPr lang="en-US" dirty="0" smtClean="0"/>
              <a:t>165 </a:t>
            </a:r>
            <a:r>
              <a:rPr lang="en-US" dirty="0"/>
              <a:t>samples were postnatal with a median age of about 4 months, but ranging from 1 day to 18 yrs.</a:t>
            </a:r>
          </a:p>
          <a:p>
            <a:r>
              <a:rPr lang="en-US" dirty="0"/>
              <a:t>The median time between death and sample processing was 17 hours, ranging from </a:t>
            </a:r>
            <a:r>
              <a:rPr lang="en-US" dirty="0" smtClean="0"/>
              <a:t>1 </a:t>
            </a:r>
            <a:r>
              <a:rPr lang="en-US" dirty="0"/>
              <a:t>to 41.</a:t>
            </a:r>
          </a:p>
          <a:p>
            <a:r>
              <a:rPr lang="en-US" dirty="0"/>
              <a:t>For most of the samples gender and ethnic group was known.  About 57% of samples were male, 35% female.  Just under 39% were </a:t>
            </a:r>
            <a:r>
              <a:rPr lang="en-US" dirty="0" err="1"/>
              <a:t>caucasian</a:t>
            </a:r>
            <a:r>
              <a:rPr lang="en-US" dirty="0"/>
              <a:t>, about 37% were </a:t>
            </a:r>
            <a:r>
              <a:rPr lang="en-US" dirty="0" err="1"/>
              <a:t>african</a:t>
            </a:r>
            <a:r>
              <a:rPr lang="en-US" dirty="0"/>
              <a:t> </a:t>
            </a:r>
            <a:r>
              <a:rPr lang="en-US" dirty="0" err="1"/>
              <a:t>american</a:t>
            </a:r>
            <a:r>
              <a:rPr lang="en-US" dirty="0"/>
              <a:t> and 8% </a:t>
            </a:r>
            <a:r>
              <a:rPr lang="en-US" dirty="0" err="1"/>
              <a:t>hispanic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070F7-C573-4AE8-9084-1C36B412862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436259" y="6581001"/>
            <a:ext cx="66996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dirty="0" smtClean="0">
                <a:solidFill>
                  <a:srgbClr val="FFFFFF"/>
                </a:solidFill>
              </a:rPr>
              <a:t>Creating a Safer and Healthier World by Advancing the Science</a:t>
            </a:r>
            <a:r>
              <a:rPr lang="en-US" sz="1200" dirty="0" smtClean="0">
                <a:solidFill>
                  <a:srgbClr val="FFFFFF"/>
                </a:solidFill>
              </a:rPr>
              <a:t> </a:t>
            </a:r>
            <a:r>
              <a:rPr lang="en-US" sz="1200" i="1" dirty="0" smtClean="0">
                <a:solidFill>
                  <a:srgbClr val="FFFFFF"/>
                </a:solidFill>
              </a:rPr>
              <a:t>and Increasing the Impact of Toxicology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766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250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002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745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966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831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43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574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492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707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695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5682" y="1143000"/>
            <a:ext cx="7781118" cy="94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682" y="2102946"/>
            <a:ext cx="7781118" cy="4327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5682" y="6522926"/>
            <a:ext cx="864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C94CF-F0E3-034E-A0AE-4A0A40D16ADF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9757" y="6505330"/>
            <a:ext cx="7648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 smtClean="0"/>
              <a:t>Creating a Safer and Healthier World by Advancing the Science</a:t>
            </a:r>
            <a:r>
              <a:rPr lang="en-US" dirty="0" smtClean="0"/>
              <a:t> </a:t>
            </a:r>
            <a:r>
              <a:rPr lang="en-US" i="1" dirty="0" smtClean="0"/>
              <a:t>and Increasing the Impact of Toxicology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2760" y="6522926"/>
            <a:ext cx="864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977421B-4B30-824C-80E7-6D25DE9CF0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75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060"/>
                </a:solidFill>
              </a:rPr>
              <a:t>Lifestage</a:t>
            </a:r>
            <a:r>
              <a:rPr lang="en-US" b="1" dirty="0">
                <a:solidFill>
                  <a:srgbClr val="002060"/>
                </a:solidFill>
              </a:rPr>
              <a:t>-Specific Considerations in Susceptibility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Melissa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Runge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-Morris, MD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Institute of Environmental Health Sciences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Wayne State University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29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493787" y="2082805"/>
            <a:ext cx="8561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SULT1A1</a:t>
            </a:r>
            <a:endParaRPr lang="en-US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2418269" y="2406335"/>
            <a:ext cx="96328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3462081" y="2406335"/>
            <a:ext cx="38703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2662687" y="2406335"/>
            <a:ext cx="5204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Stds</a:t>
            </a:r>
            <a:endParaRPr lang="en-US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4860993" y="2406335"/>
            <a:ext cx="8583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351599" y="1165221"/>
            <a:ext cx="642817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+mj-lt"/>
              </a:rPr>
              <a:t>Human </a:t>
            </a:r>
            <a:r>
              <a:rPr lang="en-US" sz="3600" b="1" dirty="0" smtClean="0">
                <a:solidFill>
                  <a:srgbClr val="002060"/>
                </a:solidFill>
                <a:latin typeface="+mj-lt"/>
              </a:rPr>
              <a:t>SULT Ontogeny (SULT1A1)</a:t>
            </a:r>
            <a:endParaRPr lang="en-US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60115" y="6173101"/>
            <a:ext cx="443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Duanmu</a:t>
            </a:r>
            <a:r>
              <a:rPr lang="en-US" sz="1400" dirty="0" smtClean="0"/>
              <a:t> et al.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400" i="1" dirty="0" smtClean="0"/>
              <a:t>J </a:t>
            </a:r>
            <a:r>
              <a:rPr lang="en-US" sz="1400" i="1" dirty="0" err="1" smtClean="0"/>
              <a:t>P</a:t>
            </a:r>
            <a:r>
              <a:rPr lang="en-US" sz="1400" i="1" dirty="0" err="1" smtClean="0">
                <a:solidFill>
                  <a:schemeClr val="tx1"/>
                </a:solidFill>
                <a:latin typeface="+mn-lt"/>
              </a:rPr>
              <a:t>harmacol</a:t>
            </a:r>
            <a:r>
              <a:rPr lang="en-US" sz="14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i="1" dirty="0" err="1" smtClean="0">
                <a:solidFill>
                  <a:schemeClr val="tx1"/>
                </a:solidFill>
                <a:latin typeface="+mn-lt"/>
              </a:rPr>
              <a:t>Exp</a:t>
            </a:r>
            <a:r>
              <a:rPr lang="en-US" sz="14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i="1" dirty="0" err="1" smtClean="0">
                <a:solidFill>
                  <a:schemeClr val="tx1"/>
                </a:solidFill>
                <a:latin typeface="+mn-lt"/>
              </a:rPr>
              <a:t>Ther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 316:1310-1317, 2006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50455702"/>
              </p:ext>
            </p:extLst>
          </p:nvPr>
        </p:nvGraphicFramePr>
        <p:xfrm>
          <a:off x="2375792" y="2061025"/>
          <a:ext cx="5086056" cy="289542"/>
        </p:xfrm>
        <a:graphic>
          <a:graphicData uri="http://schemas.openxmlformats.org/presentationml/2006/ole">
            <p:oleObj spid="_x0000_s1031" name="Image" r:id="rId3" imgW="4629600" imgH="266400" progId="">
              <p:embed/>
            </p:oleObj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6" t="17922" r="4149" b="3598"/>
          <a:stretch/>
        </p:blipFill>
        <p:spPr>
          <a:xfrm>
            <a:off x="593964" y="2907102"/>
            <a:ext cx="7803915" cy="27173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099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93787" y="2082805"/>
            <a:ext cx="5838665" cy="600529"/>
            <a:chOff x="795048" y="2593668"/>
            <a:chExt cx="5838665" cy="600529"/>
          </a:xfrm>
        </p:grpSpPr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795048" y="2593668"/>
              <a:ext cx="85613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SULT2A1</a:t>
              </a:r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>
              <a:off x="1719530" y="2917198"/>
              <a:ext cx="9632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>
              <a:off x="2763342" y="2917198"/>
              <a:ext cx="387037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1963948" y="2917198"/>
              <a:ext cx="52046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Stds</a:t>
              </a:r>
              <a:endPara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4162254" y="2917198"/>
              <a:ext cx="85835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Samples</a:t>
              </a:r>
            </a:p>
          </p:txBody>
        </p:sp>
        <p:graphicFrame>
          <p:nvGraphicFramePr>
            <p:cNvPr id="13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976414940"/>
                </p:ext>
              </p:extLst>
            </p:nvPr>
          </p:nvGraphicFramePr>
          <p:xfrm>
            <a:off x="1676400" y="2595054"/>
            <a:ext cx="4957313" cy="262446"/>
          </p:xfrm>
          <a:graphic>
            <a:graphicData uri="http://schemas.openxmlformats.org/presentationml/2006/ole">
              <p:oleObj spid="_x0000_s2055" name="Image" r:id="rId3" imgW="4888800" imgH="259200" progId="">
                <p:embed/>
              </p:oleObj>
            </a:graphicData>
          </a:graphic>
        </p:graphicFrame>
      </p:grp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351599" y="1165221"/>
            <a:ext cx="642817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+mj-lt"/>
              </a:rPr>
              <a:t>Human </a:t>
            </a:r>
            <a:r>
              <a:rPr lang="en-US" sz="3600" b="1" dirty="0" smtClean="0">
                <a:solidFill>
                  <a:srgbClr val="002060"/>
                </a:solidFill>
                <a:latin typeface="+mj-lt"/>
              </a:rPr>
              <a:t>SULT Ontogeny (SULT2A1)</a:t>
            </a:r>
            <a:endParaRPr lang="en-US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60115" y="6173101"/>
            <a:ext cx="443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Duanmu</a:t>
            </a:r>
            <a:r>
              <a:rPr lang="en-US" sz="1400" dirty="0" smtClean="0"/>
              <a:t> et al.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400" i="1" dirty="0" smtClean="0"/>
              <a:t>J </a:t>
            </a:r>
            <a:r>
              <a:rPr lang="en-US" sz="1400" i="1" dirty="0" err="1" smtClean="0"/>
              <a:t>P</a:t>
            </a:r>
            <a:r>
              <a:rPr lang="en-US" sz="1400" i="1" dirty="0" err="1" smtClean="0">
                <a:solidFill>
                  <a:schemeClr val="tx1"/>
                </a:solidFill>
                <a:latin typeface="+mn-lt"/>
              </a:rPr>
              <a:t>harmacol</a:t>
            </a:r>
            <a:r>
              <a:rPr lang="en-US" sz="14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i="1" dirty="0" err="1" smtClean="0">
                <a:solidFill>
                  <a:schemeClr val="tx1"/>
                </a:solidFill>
                <a:latin typeface="+mn-lt"/>
              </a:rPr>
              <a:t>Exp</a:t>
            </a:r>
            <a:r>
              <a:rPr lang="en-US" sz="14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i="1" dirty="0" err="1" smtClean="0">
                <a:solidFill>
                  <a:schemeClr val="tx1"/>
                </a:solidFill>
                <a:latin typeface="+mn-lt"/>
              </a:rPr>
              <a:t>Ther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 316:1310-1317, 2006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4" t="5116" r="4302" b="4412"/>
          <a:stretch/>
        </p:blipFill>
        <p:spPr>
          <a:xfrm>
            <a:off x="628080" y="2869657"/>
            <a:ext cx="7946571" cy="29407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49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493787" y="2082805"/>
            <a:ext cx="8481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SULT1E1</a:t>
            </a:r>
            <a:endParaRPr lang="en-US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2418269" y="2406335"/>
            <a:ext cx="96328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3462081" y="2406335"/>
            <a:ext cx="38703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2662687" y="2406335"/>
            <a:ext cx="5204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Stds</a:t>
            </a:r>
            <a:endParaRPr lang="en-US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4860993" y="2406335"/>
            <a:ext cx="8583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351599" y="1165221"/>
            <a:ext cx="637206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+mj-lt"/>
              </a:rPr>
              <a:t>Human </a:t>
            </a:r>
            <a:r>
              <a:rPr lang="en-US" sz="3600" b="1" dirty="0" smtClean="0">
                <a:solidFill>
                  <a:srgbClr val="002060"/>
                </a:solidFill>
                <a:latin typeface="+mj-lt"/>
              </a:rPr>
              <a:t>SULT Ontogeny (SULT1E1)</a:t>
            </a:r>
            <a:endParaRPr lang="en-US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60115" y="6173101"/>
            <a:ext cx="443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Duanmu</a:t>
            </a:r>
            <a:r>
              <a:rPr lang="en-US" sz="1400" dirty="0" smtClean="0"/>
              <a:t> et al.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400" i="1" dirty="0" smtClean="0"/>
              <a:t>J </a:t>
            </a:r>
            <a:r>
              <a:rPr lang="en-US" sz="1400" i="1" dirty="0" err="1" smtClean="0"/>
              <a:t>P</a:t>
            </a:r>
            <a:r>
              <a:rPr lang="en-US" sz="1400" i="1" dirty="0" err="1" smtClean="0">
                <a:solidFill>
                  <a:schemeClr val="tx1"/>
                </a:solidFill>
                <a:latin typeface="+mn-lt"/>
              </a:rPr>
              <a:t>harmacol</a:t>
            </a:r>
            <a:r>
              <a:rPr lang="en-US" sz="14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i="1" dirty="0" err="1" smtClean="0">
                <a:solidFill>
                  <a:schemeClr val="tx1"/>
                </a:solidFill>
                <a:latin typeface="+mn-lt"/>
              </a:rPr>
              <a:t>Exp</a:t>
            </a:r>
            <a:r>
              <a:rPr lang="en-US" sz="14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i="1" dirty="0" err="1" smtClean="0">
                <a:solidFill>
                  <a:schemeClr val="tx1"/>
                </a:solidFill>
                <a:latin typeface="+mn-lt"/>
              </a:rPr>
              <a:t>Ther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 316:1310-1317, 2006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41827172"/>
              </p:ext>
            </p:extLst>
          </p:nvPr>
        </p:nvGraphicFramePr>
        <p:xfrm>
          <a:off x="2341904" y="2124054"/>
          <a:ext cx="4990548" cy="203104"/>
        </p:xfrm>
        <a:graphic>
          <a:graphicData uri="http://schemas.openxmlformats.org/presentationml/2006/ole">
            <p:oleObj spid="_x0000_s3079" name="Image" r:id="rId3" imgW="5264073" imgH="213845" progId="">
              <p:embed/>
            </p:oleObj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9" t="18813" r="4162" b="3369"/>
          <a:stretch/>
        </p:blipFill>
        <p:spPr>
          <a:xfrm>
            <a:off x="502509" y="2854548"/>
            <a:ext cx="8229602" cy="28739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754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351599" y="1165221"/>
            <a:ext cx="637206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+mj-lt"/>
              </a:rPr>
              <a:t>Human </a:t>
            </a:r>
            <a:r>
              <a:rPr lang="en-US" sz="3600" b="1" dirty="0" smtClean="0">
                <a:solidFill>
                  <a:srgbClr val="002060"/>
                </a:solidFill>
                <a:latin typeface="+mj-lt"/>
              </a:rPr>
              <a:t>SULT Ontogeny (SULT1E1)</a:t>
            </a:r>
            <a:endParaRPr lang="en-US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60115" y="6173101"/>
            <a:ext cx="443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Duanmu</a:t>
            </a:r>
            <a:r>
              <a:rPr lang="en-US" sz="1400" dirty="0" smtClean="0"/>
              <a:t> et al.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400" i="1" dirty="0" smtClean="0"/>
              <a:t>J </a:t>
            </a:r>
            <a:r>
              <a:rPr lang="en-US" sz="1400" i="1" dirty="0" err="1" smtClean="0"/>
              <a:t>P</a:t>
            </a:r>
            <a:r>
              <a:rPr lang="en-US" sz="1400" i="1" dirty="0" err="1" smtClean="0">
                <a:solidFill>
                  <a:schemeClr val="tx1"/>
                </a:solidFill>
                <a:latin typeface="+mn-lt"/>
              </a:rPr>
              <a:t>harmacol</a:t>
            </a:r>
            <a:r>
              <a:rPr lang="en-US" sz="14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i="1" dirty="0" err="1" smtClean="0">
                <a:solidFill>
                  <a:schemeClr val="tx1"/>
                </a:solidFill>
                <a:latin typeface="+mn-lt"/>
              </a:rPr>
              <a:t>Exp</a:t>
            </a:r>
            <a:r>
              <a:rPr lang="en-US" sz="14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i="1" dirty="0" err="1" smtClean="0">
                <a:solidFill>
                  <a:schemeClr val="tx1"/>
                </a:solidFill>
                <a:latin typeface="+mn-lt"/>
              </a:rPr>
              <a:t>Ther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 316:1310-1317, 2006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64" t="16964" r="5000" b="4304"/>
          <a:stretch/>
        </p:blipFill>
        <p:spPr>
          <a:xfrm>
            <a:off x="1178823" y="2418362"/>
            <a:ext cx="6717616" cy="3102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125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 Box 207"/>
          <p:cNvSpPr txBox="1">
            <a:spLocks noChangeArrowheads="1"/>
          </p:cNvSpPr>
          <p:nvPr/>
        </p:nvSpPr>
        <p:spPr bwMode="auto">
          <a:xfrm>
            <a:off x="2739174" y="1146156"/>
            <a:ext cx="35962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 b="1" dirty="0">
                <a:solidFill>
                  <a:srgbClr val="002060"/>
                </a:solidFill>
                <a:latin typeface="+mn-lt"/>
              </a:rPr>
              <a:t>CYP2C9 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Ontogeny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60" name="Picture 25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72" t="19759" r="1439" b="9049"/>
          <a:stretch/>
        </p:blipFill>
        <p:spPr>
          <a:xfrm>
            <a:off x="1022099" y="1917112"/>
            <a:ext cx="7241309" cy="4027055"/>
          </a:xfrm>
          <a:prstGeom prst="rect">
            <a:avLst/>
          </a:prstGeom>
        </p:spPr>
      </p:pic>
      <p:sp>
        <p:nvSpPr>
          <p:cNvPr id="5" name="Text Box 172"/>
          <p:cNvSpPr txBox="1">
            <a:spLocks noChangeArrowheads="1"/>
          </p:cNvSpPr>
          <p:nvPr/>
        </p:nvSpPr>
        <p:spPr bwMode="auto">
          <a:xfrm>
            <a:off x="2292795" y="6116689"/>
            <a:ext cx="48153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Koukouritaki</a:t>
            </a:r>
            <a:r>
              <a:rPr lang="en-US" sz="1400" i="1" dirty="0">
                <a:solidFill>
                  <a:schemeClr val="tx1"/>
                </a:solidFill>
                <a:latin typeface="+mn-lt"/>
              </a:rPr>
              <a:t> et al. J. </a:t>
            </a:r>
            <a:r>
              <a:rPr lang="en-US" sz="1400" i="1" dirty="0" err="1">
                <a:solidFill>
                  <a:schemeClr val="tx1"/>
                </a:solidFill>
                <a:latin typeface="+mn-lt"/>
              </a:rPr>
              <a:t>Pharmacol</a:t>
            </a:r>
            <a:r>
              <a:rPr lang="en-US" sz="1400" i="1" dirty="0">
                <a:solidFill>
                  <a:schemeClr val="tx1"/>
                </a:solidFill>
                <a:latin typeface="+mn-lt"/>
              </a:rPr>
              <a:t>. Exptl. </a:t>
            </a:r>
            <a:r>
              <a:rPr lang="en-US" sz="1400" i="1" dirty="0" err="1">
                <a:solidFill>
                  <a:schemeClr val="tx1"/>
                </a:solidFill>
                <a:latin typeface="+mn-lt"/>
              </a:rPr>
              <a:t>Ther</a:t>
            </a:r>
            <a:r>
              <a:rPr lang="en-US" sz="1400" i="1" dirty="0">
                <a:solidFill>
                  <a:schemeClr val="tx1"/>
                </a:solidFill>
                <a:latin typeface="+mn-lt"/>
              </a:rPr>
              <a:t>.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308:965-974, 2004</a:t>
            </a:r>
          </a:p>
        </p:txBody>
      </p:sp>
    </p:spTree>
    <p:extLst>
      <p:ext uri="{BB962C8B-B14F-4D97-AF65-F5344CB8AC3E}">
        <p14:creationId xmlns="" xmlns:p14="http://schemas.microsoft.com/office/powerpoint/2010/main" val="1248814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20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64" t="25973" r="18239" b="9214"/>
          <a:stretch/>
        </p:blipFill>
        <p:spPr>
          <a:xfrm>
            <a:off x="1611806" y="2011436"/>
            <a:ext cx="5661892" cy="3925455"/>
          </a:xfrm>
          <a:prstGeom prst="rect">
            <a:avLst/>
          </a:prstGeom>
        </p:spPr>
      </p:pic>
      <p:sp>
        <p:nvSpPr>
          <p:cNvPr id="214" name="Text Box 172"/>
          <p:cNvSpPr txBox="1">
            <a:spLocks noChangeArrowheads="1"/>
          </p:cNvSpPr>
          <p:nvPr/>
        </p:nvSpPr>
        <p:spPr bwMode="auto">
          <a:xfrm>
            <a:off x="2292795" y="6116689"/>
            <a:ext cx="48153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Koukouritaki</a:t>
            </a:r>
            <a:r>
              <a:rPr lang="en-US" sz="1400" i="1" dirty="0">
                <a:solidFill>
                  <a:schemeClr val="tx1"/>
                </a:solidFill>
                <a:latin typeface="+mn-lt"/>
              </a:rPr>
              <a:t> et al. J. </a:t>
            </a:r>
            <a:r>
              <a:rPr lang="en-US" sz="1400" i="1" dirty="0" err="1">
                <a:solidFill>
                  <a:schemeClr val="tx1"/>
                </a:solidFill>
                <a:latin typeface="+mn-lt"/>
              </a:rPr>
              <a:t>Pharmacol</a:t>
            </a:r>
            <a:r>
              <a:rPr lang="en-US" sz="1400" i="1" dirty="0">
                <a:solidFill>
                  <a:schemeClr val="tx1"/>
                </a:solidFill>
                <a:latin typeface="+mn-lt"/>
              </a:rPr>
              <a:t>. Exptl. </a:t>
            </a:r>
            <a:r>
              <a:rPr lang="en-US" sz="1400" i="1" dirty="0" err="1">
                <a:solidFill>
                  <a:schemeClr val="tx1"/>
                </a:solidFill>
                <a:latin typeface="+mn-lt"/>
              </a:rPr>
              <a:t>Ther</a:t>
            </a:r>
            <a:r>
              <a:rPr lang="en-US" sz="1400" i="1" dirty="0">
                <a:solidFill>
                  <a:schemeClr val="tx1"/>
                </a:solidFill>
                <a:latin typeface="+mn-lt"/>
              </a:rPr>
              <a:t>.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308:965-974, 2004</a:t>
            </a:r>
          </a:p>
        </p:txBody>
      </p:sp>
      <p:sp>
        <p:nvSpPr>
          <p:cNvPr id="215" name="Text Box 207"/>
          <p:cNvSpPr txBox="1">
            <a:spLocks noChangeArrowheads="1"/>
          </p:cNvSpPr>
          <p:nvPr/>
        </p:nvSpPr>
        <p:spPr bwMode="auto">
          <a:xfrm>
            <a:off x="2739174" y="1146156"/>
            <a:ext cx="35962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 b="1" dirty="0">
                <a:solidFill>
                  <a:srgbClr val="002060"/>
                </a:solidFill>
                <a:latin typeface="+mn-lt"/>
              </a:rPr>
              <a:t>CYP2C9 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Ontogeny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45863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839026" y="1157166"/>
            <a:ext cx="733950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latin typeface="+mj-lt"/>
              </a:rPr>
              <a:t>FMO3 Metabolism of Trimethylamine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28" t="27697" r="16438" b="7214"/>
          <a:stretch/>
        </p:blipFill>
        <p:spPr>
          <a:xfrm>
            <a:off x="1140167" y="1930225"/>
            <a:ext cx="6650183" cy="42025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3307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8" name="Rectangle 10"/>
          <p:cNvSpPr>
            <a:spLocks noChangeArrowheads="1"/>
          </p:cNvSpPr>
          <p:nvPr/>
        </p:nvSpPr>
        <p:spPr bwMode="auto">
          <a:xfrm>
            <a:off x="2341985" y="1170635"/>
            <a:ext cx="470090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204F7E"/>
                </a:solidFill>
                <a:latin typeface="+mj-lt"/>
              </a:rPr>
              <a:t>FMO3 Hepatic Ontogeny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2700197" y="6071073"/>
            <a:ext cx="37264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+mn-lt"/>
              </a:rPr>
              <a:t>Koukouritaki </a:t>
            </a:r>
            <a:r>
              <a:rPr lang="en-US" sz="1400" i="1" dirty="0" smtClean="0">
                <a:solidFill>
                  <a:schemeClr val="tx1"/>
                </a:solidFill>
                <a:latin typeface="+mn-lt"/>
              </a:rPr>
              <a:t>et al. </a:t>
            </a:r>
            <a:r>
              <a:rPr lang="en-US" sz="1400" i="1" dirty="0" err="1" smtClean="0">
                <a:solidFill>
                  <a:schemeClr val="tx1"/>
                </a:solidFill>
                <a:latin typeface="+mn-lt"/>
              </a:rPr>
              <a:t>Pediatr</a:t>
            </a:r>
            <a:r>
              <a:rPr lang="en-US" sz="1400" i="1" dirty="0" smtClean="0">
                <a:solidFill>
                  <a:schemeClr val="tx1"/>
                </a:solidFill>
                <a:latin typeface="+mn-lt"/>
              </a:rPr>
              <a:t> Res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 51:236-243, 2002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30" t="23170" r="9437" b="5549"/>
          <a:stretch/>
        </p:blipFill>
        <p:spPr>
          <a:xfrm>
            <a:off x="1466443" y="2043811"/>
            <a:ext cx="6024379" cy="38686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3530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64235" y="1132357"/>
            <a:ext cx="8307238" cy="957262"/>
          </a:xfrm>
          <a:prstGeom prst="rect">
            <a:avLst/>
          </a:prstGeom>
        </p:spPr>
        <p:txBody>
          <a:bodyPr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204F7E"/>
                </a:solidFill>
                <a:uLnTx/>
                <a:uFillTx/>
                <a:latin typeface="+mj-lt"/>
                <a:ea typeface="+mj-ea"/>
                <a:cs typeface="+mj-cs"/>
              </a:rPr>
              <a:t>Transient </a:t>
            </a:r>
            <a:r>
              <a:rPr lang="en-US" sz="3600" b="1" kern="0" dirty="0" err="1" smtClean="0">
                <a:solidFill>
                  <a:srgbClr val="204F7E"/>
                </a:solidFill>
                <a:latin typeface="+mj-lt"/>
                <a:ea typeface="+mj-ea"/>
                <a:cs typeface="+mj-cs"/>
              </a:rPr>
              <a:t>Trimethylaminuria</a:t>
            </a:r>
            <a:r>
              <a:rPr lang="en-US" sz="3600" b="1" kern="0" dirty="0" smtClean="0">
                <a:solidFill>
                  <a:srgbClr val="204F7E"/>
                </a:solidFill>
                <a:latin typeface="+mj-lt"/>
                <a:ea typeface="+mj-ea"/>
                <a:cs typeface="+mj-cs"/>
              </a:rPr>
              <a:t> in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204F7E"/>
                </a:solidFill>
                <a:uLnTx/>
                <a:uFillTx/>
                <a:latin typeface="+mj-lt"/>
                <a:ea typeface="+mj-ea"/>
                <a:cs typeface="+mj-cs"/>
              </a:rPr>
              <a:t>Childhood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204F7E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928688" y="1812658"/>
            <a:ext cx="7423150" cy="6699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4B77"/>
              </a:buClr>
              <a:buSzPct val="12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case reports by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Mayatepek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Kohlm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üller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(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Acta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Paediatr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87:1205-7, 1998)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154803" y="2628576"/>
            <a:ext cx="4961274" cy="3308350"/>
            <a:chOff x="2154803" y="2732088"/>
            <a:chExt cx="4961274" cy="3308350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2154803" y="2732088"/>
              <a:ext cx="4937759" cy="3308350"/>
            </a:xfrm>
            <a:prstGeom prst="rect">
              <a:avLst/>
            </a:prstGeom>
            <a:gradFill rotWithShape="1">
              <a:gsLst>
                <a:gs pos="0">
                  <a:srgbClr val="1F4B77"/>
                </a:gs>
                <a:gs pos="100000">
                  <a:srgbClr val="A3C5E7"/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368034" y="2901950"/>
              <a:ext cx="8487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Patient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628794" y="2901950"/>
              <a:ext cx="5402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Age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4853599" y="2901950"/>
              <a:ext cx="17450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%TMA / %TMAO</a:t>
              </a:r>
            </a:p>
          </p:txBody>
        </p: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2574926" y="3375027"/>
              <a:ext cx="3529014" cy="1217614"/>
              <a:chOff x="1622" y="2126"/>
              <a:chExt cx="2223" cy="767"/>
            </a:xfrm>
          </p:grpSpPr>
          <p:grpSp>
            <p:nvGrpSpPr>
              <p:cNvPr id="9" name="Group 9"/>
              <p:cNvGrpSpPr>
                <a:grpSpLocks/>
              </p:cNvGrpSpPr>
              <p:nvPr/>
            </p:nvGrpSpPr>
            <p:grpSpPr bwMode="auto">
              <a:xfrm>
                <a:off x="1634" y="2126"/>
                <a:ext cx="2211" cy="233"/>
                <a:chOff x="1873" y="2357"/>
                <a:chExt cx="2493" cy="233"/>
              </a:xfrm>
            </p:grpSpPr>
            <p:sp>
              <p:nvSpPr>
                <p:cNvPr id="1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873" y="2357"/>
                  <a:ext cx="205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800" dirty="0">
                      <a:solidFill>
                        <a:schemeClr val="tx1"/>
                      </a:solidFill>
                      <a:latin typeface="+mn-lt"/>
                    </a:rPr>
                    <a:t>1</a:t>
                  </a:r>
                </a:p>
              </p:txBody>
            </p:sp>
            <p:sp>
              <p:nvSpPr>
                <p:cNvPr id="1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525" y="2357"/>
                  <a:ext cx="491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800">
                      <a:solidFill>
                        <a:schemeClr val="tx1"/>
                      </a:solidFill>
                      <a:latin typeface="+mn-lt"/>
                    </a:rPr>
                    <a:t>2 mo</a:t>
                  </a:r>
                </a:p>
              </p:txBody>
            </p:sp>
            <p:sp>
              <p:nvSpPr>
                <p:cNvPr id="1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819" y="2357"/>
                  <a:ext cx="547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800">
                      <a:solidFill>
                        <a:schemeClr val="tx1"/>
                      </a:solidFill>
                      <a:latin typeface="+mn-lt"/>
                    </a:rPr>
                    <a:t>0.148</a:t>
                  </a:r>
                </a:p>
              </p:txBody>
            </p:sp>
          </p:grpSp>
          <p:grpSp>
            <p:nvGrpSpPr>
              <p:cNvPr id="10" name="Group 13"/>
              <p:cNvGrpSpPr>
                <a:grpSpLocks/>
              </p:cNvGrpSpPr>
              <p:nvPr/>
            </p:nvGrpSpPr>
            <p:grpSpPr bwMode="auto">
              <a:xfrm>
                <a:off x="1622" y="2659"/>
                <a:ext cx="2223" cy="234"/>
                <a:chOff x="1860" y="2950"/>
                <a:chExt cx="2507" cy="234"/>
              </a:xfrm>
            </p:grpSpPr>
            <p:sp>
              <p:nvSpPr>
                <p:cNvPr id="1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860" y="2950"/>
                  <a:ext cx="231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800">
                      <a:solidFill>
                        <a:schemeClr val="tx1"/>
                      </a:solidFill>
                      <a:latin typeface="+mn-lt"/>
                    </a:rPr>
                    <a:t>2</a:t>
                  </a:r>
                </a:p>
              </p:txBody>
            </p:sp>
            <p:sp>
              <p:nvSpPr>
                <p:cNvPr id="1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548" y="2951"/>
                  <a:ext cx="444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800">
                      <a:solidFill>
                        <a:schemeClr val="tx1"/>
                      </a:solidFill>
                      <a:latin typeface="+mn-lt"/>
                    </a:rPr>
                    <a:t>4 yr</a:t>
                  </a:r>
                </a:p>
              </p:txBody>
            </p:sp>
            <p:sp>
              <p:nvSpPr>
                <p:cNvPr id="1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820" y="2951"/>
                  <a:ext cx="547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800">
                      <a:solidFill>
                        <a:schemeClr val="tx1"/>
                      </a:solidFill>
                      <a:latin typeface="+mn-lt"/>
                    </a:rPr>
                    <a:t>0.241</a:t>
                  </a:r>
                </a:p>
              </p:txBody>
            </p:sp>
          </p:grpSp>
        </p:grpSp>
        <p:grpSp>
          <p:nvGrpSpPr>
            <p:cNvPr id="17" name="Group 17"/>
            <p:cNvGrpSpPr>
              <a:grpSpLocks/>
            </p:cNvGrpSpPr>
            <p:nvPr/>
          </p:nvGrpSpPr>
          <p:grpSpPr bwMode="auto">
            <a:xfrm>
              <a:off x="2574926" y="3797300"/>
              <a:ext cx="3548064" cy="1219200"/>
              <a:chOff x="1622" y="2392"/>
              <a:chExt cx="2235" cy="768"/>
            </a:xfrm>
          </p:grpSpPr>
          <p:grpSp>
            <p:nvGrpSpPr>
              <p:cNvPr id="18" name="Group 18"/>
              <p:cNvGrpSpPr>
                <a:grpSpLocks/>
              </p:cNvGrpSpPr>
              <p:nvPr/>
            </p:nvGrpSpPr>
            <p:grpSpPr bwMode="auto">
              <a:xfrm>
                <a:off x="1634" y="2392"/>
                <a:ext cx="2223" cy="233"/>
                <a:chOff x="1873" y="2665"/>
                <a:chExt cx="2506" cy="233"/>
              </a:xfrm>
            </p:grpSpPr>
            <p:sp>
              <p:nvSpPr>
                <p:cNvPr id="2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873" y="2665"/>
                  <a:ext cx="205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800">
                      <a:solidFill>
                        <a:schemeClr val="tx1"/>
                      </a:solidFill>
                      <a:latin typeface="+mn-lt"/>
                    </a:rPr>
                    <a:t>1</a:t>
                  </a:r>
                </a:p>
              </p:txBody>
            </p:sp>
            <p:sp>
              <p:nvSpPr>
                <p:cNvPr id="2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525" y="2665"/>
                  <a:ext cx="491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800">
                      <a:solidFill>
                        <a:schemeClr val="tx1"/>
                      </a:solidFill>
                      <a:latin typeface="+mn-lt"/>
                    </a:rPr>
                    <a:t>6 mo</a:t>
                  </a:r>
                </a:p>
              </p:txBody>
            </p:sp>
            <p:sp>
              <p:nvSpPr>
                <p:cNvPr id="2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806" y="2665"/>
                  <a:ext cx="573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800">
                      <a:solidFill>
                        <a:schemeClr val="tx1"/>
                      </a:solidFill>
                      <a:latin typeface="+mn-lt"/>
                    </a:rPr>
                    <a:t>0.065</a:t>
                  </a:r>
                </a:p>
              </p:txBody>
            </p:sp>
          </p:grpSp>
          <p:grpSp>
            <p:nvGrpSpPr>
              <p:cNvPr id="19" name="Group 22"/>
              <p:cNvGrpSpPr>
                <a:grpSpLocks/>
              </p:cNvGrpSpPr>
              <p:nvPr/>
            </p:nvGrpSpPr>
            <p:grpSpPr bwMode="auto">
              <a:xfrm>
                <a:off x="1622" y="2927"/>
                <a:ext cx="2223" cy="233"/>
                <a:chOff x="1860" y="3217"/>
                <a:chExt cx="2507" cy="233"/>
              </a:xfrm>
            </p:grpSpPr>
            <p:sp>
              <p:nvSpPr>
                <p:cNvPr id="20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860" y="3217"/>
                  <a:ext cx="231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800">
                      <a:solidFill>
                        <a:schemeClr val="tx1"/>
                      </a:solidFill>
                      <a:latin typeface="+mn-lt"/>
                    </a:rPr>
                    <a:t>2</a:t>
                  </a:r>
                </a:p>
              </p:txBody>
            </p:sp>
            <p:sp>
              <p:nvSpPr>
                <p:cNvPr id="21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548" y="3217"/>
                  <a:ext cx="444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800">
                      <a:solidFill>
                        <a:schemeClr val="tx1"/>
                      </a:solidFill>
                      <a:latin typeface="+mn-lt"/>
                    </a:rPr>
                    <a:t>5 yr</a:t>
                  </a:r>
                </a:p>
              </p:txBody>
            </p:sp>
            <p:sp>
              <p:nvSpPr>
                <p:cNvPr id="2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820" y="3217"/>
                  <a:ext cx="547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800">
                      <a:solidFill>
                        <a:schemeClr val="tx1"/>
                      </a:solidFill>
                      <a:latin typeface="+mn-lt"/>
                    </a:rPr>
                    <a:t>0.014</a:t>
                  </a:r>
                </a:p>
              </p:txBody>
            </p:sp>
          </p:grpSp>
        </p:grp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2200780" y="5172075"/>
              <a:ext cx="18325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chemeClr val="tx1"/>
                  </a:solidFill>
                  <a:latin typeface="+mn-lt"/>
                </a:rPr>
                <a:t>TMAU Patients</a:t>
              </a: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4336149" y="5172075"/>
              <a:ext cx="27799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chemeClr val="tx1"/>
                  </a:solidFill>
                  <a:latin typeface="+mn-lt"/>
                </a:rPr>
                <a:t>0.852 to 9.000 (3.000)*</a:t>
              </a:r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2201155" y="5545138"/>
              <a:ext cx="19191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chemeClr val="tx1"/>
                  </a:solidFill>
                  <a:latin typeface="+mn-lt"/>
                </a:rPr>
                <a:t>Control Patients</a:t>
              </a: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4336149" y="5546725"/>
              <a:ext cx="27799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chemeClr val="tx1"/>
                  </a:solidFill>
                  <a:latin typeface="+mn-lt"/>
                </a:rPr>
                <a:t>0.002 to 0.099 (0.045)*</a:t>
              </a:r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2262188" y="5108575"/>
              <a:ext cx="4724400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2325688" y="3328988"/>
              <a:ext cx="1001712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3416300" y="3328988"/>
              <a:ext cx="1001713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4594225" y="3328988"/>
              <a:ext cx="2295525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1762802" y="6170226"/>
            <a:ext cx="55723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dirty="0">
                <a:solidFill>
                  <a:schemeClr val="tx1"/>
                </a:solidFill>
                <a:latin typeface="+mn-lt"/>
              </a:rPr>
              <a:t>* Data from Mitchell &amp; Smith, </a:t>
            </a:r>
            <a:r>
              <a:rPr lang="en-US" sz="1400" i="1" dirty="0">
                <a:solidFill>
                  <a:schemeClr val="tx1"/>
                </a:solidFill>
                <a:latin typeface="+mn-lt"/>
              </a:rPr>
              <a:t>Drug </a:t>
            </a:r>
            <a:r>
              <a:rPr lang="en-US" sz="1400" i="1" dirty="0" err="1">
                <a:solidFill>
                  <a:schemeClr val="tx1"/>
                </a:solidFill>
                <a:latin typeface="+mn-lt"/>
              </a:rPr>
              <a:t>Metab</a:t>
            </a:r>
            <a:r>
              <a:rPr lang="en-US" sz="1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+mn-lt"/>
              </a:rPr>
              <a:t>Disp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29:517-21, 2001</a:t>
            </a:r>
          </a:p>
        </p:txBody>
      </p:sp>
    </p:spTree>
    <p:extLst>
      <p:ext uri="{BB962C8B-B14F-4D97-AF65-F5344CB8AC3E}">
        <p14:creationId xmlns="" xmlns:p14="http://schemas.microsoft.com/office/powerpoint/2010/main" val="3014676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52" name="Rectangle 8"/>
          <p:cNvSpPr>
            <a:spLocks noChangeArrowheads="1"/>
          </p:cNvSpPr>
          <p:nvPr/>
        </p:nvSpPr>
        <p:spPr bwMode="auto">
          <a:xfrm>
            <a:off x="3054359" y="1155892"/>
            <a:ext cx="31634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204F7E"/>
                </a:solidFill>
                <a:latin typeface="+mn-lt"/>
              </a:rPr>
              <a:t>GSTZ1 Ontogeny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48498" y="6116386"/>
            <a:ext cx="3375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+mn-lt"/>
              </a:rPr>
              <a:t>Li </a:t>
            </a:r>
            <a:r>
              <a:rPr lang="en-US" sz="1400" i="1" dirty="0" smtClean="0">
                <a:solidFill>
                  <a:schemeClr val="tx1"/>
                </a:solidFill>
                <a:latin typeface="+mn-lt"/>
              </a:rPr>
              <a:t>et al. Drug </a:t>
            </a:r>
            <a:r>
              <a:rPr lang="en-US" sz="1400" i="1" dirty="0" err="1" smtClean="0">
                <a:solidFill>
                  <a:schemeClr val="tx1"/>
                </a:solidFill>
                <a:latin typeface="+mn-lt"/>
              </a:rPr>
              <a:t>Metab</a:t>
            </a:r>
            <a:r>
              <a:rPr lang="en-US" sz="14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i="1" dirty="0" err="1" smtClean="0">
                <a:solidFill>
                  <a:schemeClr val="tx1"/>
                </a:solidFill>
                <a:latin typeface="+mn-lt"/>
              </a:rPr>
              <a:t>Disp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 40:232-239, 2011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7" name="Picture 29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20" t="11021" r="2652" b="15394"/>
          <a:stretch/>
        </p:blipFill>
        <p:spPr>
          <a:xfrm>
            <a:off x="915080" y="1796155"/>
            <a:ext cx="7165948" cy="41477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28678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235" y="1983542"/>
            <a:ext cx="7772400" cy="1637730"/>
          </a:xfrm>
        </p:spPr>
        <p:txBody>
          <a:bodyPr/>
          <a:lstStyle/>
          <a:p>
            <a:pPr>
              <a:buSzPct val="125000"/>
            </a:pPr>
            <a:r>
              <a:rPr lang="en-US" sz="2000" dirty="0" smtClean="0"/>
              <a:t>Why study ontogeny of enzymes impacting drug and toxicant disposition?</a:t>
            </a:r>
          </a:p>
          <a:p>
            <a:pPr>
              <a:buSzPct val="125000"/>
            </a:pPr>
            <a:r>
              <a:rPr lang="en-US" sz="2000" dirty="0" smtClean="0"/>
              <a:t>Limited early studies suggested age-specific DME expression differences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47194"/>
            <a:ext cx="7772400" cy="1015619"/>
          </a:xfrm>
        </p:spPr>
        <p:txBody>
          <a:bodyPr>
            <a:normAutofit/>
          </a:bodyPr>
          <a:lstStyle/>
          <a:p>
            <a:r>
              <a:rPr lang="en-US" sz="3600" b="1" dirty="0"/>
              <a:t>Developmental Pharmacology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28156" y="3188841"/>
            <a:ext cx="7226936" cy="1920240"/>
            <a:chOff x="1128156" y="3792661"/>
            <a:chExt cx="7226936" cy="1920240"/>
          </a:xfrm>
        </p:grpSpPr>
        <p:pic>
          <p:nvPicPr>
            <p:cNvPr id="8" name="Picture 7" descr="Abraham_Jacobi_191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42090" y="3792661"/>
              <a:ext cx="1613002" cy="1920240"/>
            </a:xfrm>
            <a:prstGeom prst="rect">
              <a:avLst/>
            </a:prstGeom>
            <a:effectLst>
              <a:outerShdw blurRad="139700" dist="165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1128156" y="3912899"/>
              <a:ext cx="556952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1" indent="-285750" algn="l">
                <a:buClr>
                  <a:schemeClr val="tx2"/>
                </a:buClr>
                <a:buSzPct val="125000"/>
                <a:buFont typeface="Arial" pitchFamily="34" charset="0"/>
                <a:buChar char="•"/>
              </a:pPr>
              <a:r>
                <a:rPr lang="en-US" sz="2000" i="1" dirty="0" smtClean="0">
                  <a:solidFill>
                    <a:schemeClr val="tx1"/>
                  </a:solidFill>
                </a:rPr>
                <a:t>“Pediatrics does not deal with miniature men and women, with reduced doses and the same class of disease in smaller bodies, but has its own independent range and horizon,…” — Dr. Abraham Jacobi 1889</a:t>
              </a:r>
              <a:endParaRPr lang="en-US" sz="20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82235" y="4883505"/>
            <a:ext cx="78203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l">
              <a:buClr>
                <a:schemeClr val="tx2"/>
              </a:buClr>
              <a:buSzPct val="125000"/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Children </a:t>
            </a:r>
            <a:r>
              <a:rPr lang="en-US" sz="2000" dirty="0">
                <a:solidFill>
                  <a:schemeClr val="tx1"/>
                </a:solidFill>
                <a:latin typeface="+mn-lt"/>
                <a:sym typeface="Symbol" pitchFamily="18" charset="2"/>
              </a:rPr>
              <a:t>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Small Adults</a:t>
            </a:r>
          </a:p>
          <a:p>
            <a:pPr marL="342900" indent="-342900" algn="l">
              <a:buClr>
                <a:schemeClr val="tx1"/>
              </a:buClr>
              <a:buSzPct val="125000"/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Disparities in expression impact </a:t>
            </a:r>
            <a:r>
              <a:rPr lang="en-US" sz="2000" u="sng" dirty="0" smtClean="0">
                <a:solidFill>
                  <a:schemeClr val="tx1"/>
                </a:solidFill>
                <a:latin typeface="+mn-lt"/>
              </a:rPr>
              <a:t>age-dependent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sensitivity to drugs and environmental toxicants</a:t>
            </a:r>
          </a:p>
          <a:p>
            <a:pPr marL="800100" lvl="1" indent="-342900" algn="l">
              <a:buClr>
                <a:schemeClr val="tx2"/>
              </a:buClr>
              <a:buSzPct val="125000"/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Therapeutic misadventures</a:t>
            </a:r>
          </a:p>
          <a:p>
            <a:pPr algn="l"/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52309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00" t="8304" r="11659" b="4742"/>
          <a:stretch/>
        </p:blipFill>
        <p:spPr>
          <a:xfrm>
            <a:off x="1673525" y="1709890"/>
            <a:ext cx="5410442" cy="4390858"/>
          </a:xfrm>
          <a:prstGeom prst="rect">
            <a:avLst/>
          </a:prstGeom>
        </p:spPr>
      </p:pic>
      <p:sp>
        <p:nvSpPr>
          <p:cNvPr id="115" name="Rectangle 8"/>
          <p:cNvSpPr>
            <a:spLocks noChangeArrowheads="1"/>
          </p:cNvSpPr>
          <p:nvPr/>
        </p:nvSpPr>
        <p:spPr bwMode="auto">
          <a:xfrm>
            <a:off x="3054359" y="1155892"/>
            <a:ext cx="31634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204F7E"/>
                </a:solidFill>
                <a:latin typeface="+mn-lt"/>
              </a:rPr>
              <a:t>GSTZ1 Ontogeny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948498" y="6116386"/>
            <a:ext cx="3375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+mn-lt"/>
              </a:rPr>
              <a:t>Li </a:t>
            </a:r>
            <a:r>
              <a:rPr lang="en-US" sz="1400" i="1" dirty="0" smtClean="0">
                <a:solidFill>
                  <a:schemeClr val="tx1"/>
                </a:solidFill>
                <a:latin typeface="+mn-lt"/>
              </a:rPr>
              <a:t>et al. Drug </a:t>
            </a:r>
            <a:r>
              <a:rPr lang="en-US" sz="1400" i="1" dirty="0" err="1" smtClean="0">
                <a:solidFill>
                  <a:schemeClr val="tx1"/>
                </a:solidFill>
                <a:latin typeface="+mn-lt"/>
              </a:rPr>
              <a:t>Metab</a:t>
            </a:r>
            <a:r>
              <a:rPr lang="en-US" sz="14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i="1" dirty="0" err="1" smtClean="0">
                <a:solidFill>
                  <a:schemeClr val="tx1"/>
                </a:solidFill>
                <a:latin typeface="+mn-lt"/>
              </a:rPr>
              <a:t>Disp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 40:232-239, 2011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7413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214902" y="1170005"/>
            <a:ext cx="6811609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204F7E"/>
                </a:solidFill>
                <a:latin typeface="+mj-lt"/>
              </a:rPr>
              <a:t>Age-Dependent Changes in Liver Weight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solidFill>
                  <a:srgbClr val="204F7E"/>
                </a:solidFill>
                <a:latin typeface="+mj-lt"/>
              </a:rPr>
              <a:t>t</a:t>
            </a:r>
            <a:r>
              <a:rPr lang="en-US" sz="3200" b="1" dirty="0" smtClean="0">
                <a:solidFill>
                  <a:srgbClr val="204F7E"/>
                </a:solidFill>
                <a:latin typeface="+mj-lt"/>
              </a:rPr>
              <a:t>o Body Weight Ratio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204F7E"/>
              </a:solidFill>
              <a:latin typeface="+mj-lt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22" t="11105" r="8279" b="10736"/>
          <a:stretch/>
        </p:blipFill>
        <p:spPr>
          <a:xfrm>
            <a:off x="1954793" y="2387115"/>
            <a:ext cx="5331825" cy="38061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8777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63" t="21485" r="14676" b="2444"/>
          <a:stretch/>
        </p:blipFill>
        <p:spPr>
          <a:xfrm>
            <a:off x="1387720" y="1729291"/>
            <a:ext cx="5865091" cy="4433455"/>
          </a:xfrm>
          <a:prstGeom prst="rect">
            <a:avLst/>
          </a:prstGeom>
        </p:spPr>
      </p:pic>
      <p:sp>
        <p:nvSpPr>
          <p:cNvPr id="70" name="Rectangle 8"/>
          <p:cNvSpPr>
            <a:spLocks noChangeArrowheads="1"/>
          </p:cNvSpPr>
          <p:nvPr/>
        </p:nvSpPr>
        <p:spPr bwMode="auto">
          <a:xfrm>
            <a:off x="3054359" y="1155892"/>
            <a:ext cx="31634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204F7E"/>
                </a:solidFill>
                <a:latin typeface="+mn-lt"/>
              </a:rPr>
              <a:t>GSTZ1 Ontogeny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948498" y="6116386"/>
            <a:ext cx="3375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+mn-lt"/>
              </a:rPr>
              <a:t>Li </a:t>
            </a:r>
            <a:r>
              <a:rPr lang="en-US" sz="1400" i="1" dirty="0" smtClean="0">
                <a:solidFill>
                  <a:schemeClr val="tx1"/>
                </a:solidFill>
                <a:latin typeface="+mn-lt"/>
              </a:rPr>
              <a:t>et al. Drug </a:t>
            </a:r>
            <a:r>
              <a:rPr lang="en-US" sz="1400" i="1" dirty="0" err="1" smtClean="0">
                <a:solidFill>
                  <a:schemeClr val="tx1"/>
                </a:solidFill>
                <a:latin typeface="+mn-lt"/>
              </a:rPr>
              <a:t>Metab</a:t>
            </a:r>
            <a:r>
              <a:rPr lang="en-US" sz="14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i="1" dirty="0" err="1" smtClean="0">
                <a:solidFill>
                  <a:schemeClr val="tx1"/>
                </a:solidFill>
                <a:latin typeface="+mn-lt"/>
              </a:rPr>
              <a:t>Disp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 40:232-239, 2011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80164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01654"/>
            <a:ext cx="7772400" cy="759135"/>
          </a:xfrm>
        </p:spPr>
        <p:txBody>
          <a:bodyPr/>
          <a:lstStyle/>
          <a:p>
            <a:r>
              <a:rPr lang="en-US" sz="3600" b="1" dirty="0" smtClean="0"/>
              <a:t>Summary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269" y="1843020"/>
            <a:ext cx="7772400" cy="4701056"/>
          </a:xfrm>
        </p:spPr>
        <p:txBody>
          <a:bodyPr/>
          <a:lstStyle/>
          <a:p>
            <a:pPr marL="280988" indent="-280988">
              <a:buClr>
                <a:schemeClr val="tx1"/>
              </a:buClr>
              <a:buFontTx/>
              <a:buChar char="•"/>
            </a:pPr>
            <a:r>
              <a:rPr lang="en-US" sz="2400" dirty="0" smtClean="0">
                <a:sym typeface="Symbol" pitchFamily="18" charset="2"/>
              </a:rPr>
              <a:t>Human hepatic drug metabolizing enzyme ontogeny can be categorized into three classes based on expression patterns</a:t>
            </a:r>
          </a:p>
          <a:p>
            <a:pPr marL="681038" lvl="1" indent="-280988">
              <a:buClr>
                <a:srgbClr val="1F4B77"/>
              </a:buClr>
              <a:buFontTx/>
              <a:buChar char="•"/>
            </a:pPr>
            <a:r>
              <a:rPr lang="en-US" sz="2000" dirty="0" smtClean="0">
                <a:sym typeface="Symbol" pitchFamily="18" charset="2"/>
              </a:rPr>
              <a:t>Common regulatory mechanisms?</a:t>
            </a:r>
            <a:endParaRPr lang="en-US" sz="2400" dirty="0" smtClean="0">
              <a:sym typeface="Symbol" pitchFamily="18" charset="2"/>
            </a:endParaRPr>
          </a:p>
          <a:p>
            <a:pPr marL="280988" indent="-280988">
              <a:buClr>
                <a:schemeClr val="tx1"/>
              </a:buClr>
              <a:buFontTx/>
              <a:buChar char="•"/>
            </a:pPr>
            <a:r>
              <a:rPr lang="en-US" sz="2400" dirty="0">
                <a:sym typeface="Symbol" pitchFamily="18" charset="2"/>
              </a:rPr>
              <a:t>Requirement for maturation into expected (adult) genotype/phenotype relationships</a:t>
            </a:r>
          </a:p>
          <a:p>
            <a:pPr marL="738188" lvl="1" indent="-280988">
              <a:buClr>
                <a:srgbClr val="1F4B77"/>
              </a:buClr>
              <a:buFontTx/>
              <a:buChar char="•"/>
            </a:pPr>
            <a:r>
              <a:rPr lang="en-US" sz="2000" dirty="0">
                <a:sym typeface="Symbol" pitchFamily="18" charset="2"/>
              </a:rPr>
              <a:t>Age can trump genotype</a:t>
            </a:r>
            <a:r>
              <a:rPr lang="en-US" sz="2000" dirty="0" smtClean="0">
                <a:sym typeface="Symbol" pitchFamily="18" charset="2"/>
              </a:rPr>
              <a:t>!</a:t>
            </a:r>
            <a:endParaRPr lang="en-US" sz="2000" dirty="0">
              <a:sym typeface="Symbol" pitchFamily="18" charset="2"/>
            </a:endParaRPr>
          </a:p>
          <a:p>
            <a:pPr marL="338138" indent="-280988">
              <a:buClr>
                <a:schemeClr val="tx1"/>
              </a:buClr>
              <a:buFontTx/>
              <a:buChar char="•"/>
            </a:pPr>
            <a:r>
              <a:rPr lang="en-US" sz="2400" dirty="0">
                <a:sym typeface="Symbol" pitchFamily="18" charset="2"/>
              </a:rPr>
              <a:t>Differences in </a:t>
            </a:r>
            <a:r>
              <a:rPr lang="en-US" sz="2400" dirty="0" smtClean="0">
                <a:sym typeface="Symbol" pitchFamily="18" charset="2"/>
              </a:rPr>
              <a:t>other physiological factors have significant effects</a:t>
            </a:r>
          </a:p>
          <a:p>
            <a:pPr marL="738188" lvl="1" indent="-280988">
              <a:buClr>
                <a:srgbClr val="1F4B77"/>
              </a:buClr>
              <a:buFontTx/>
              <a:buChar char="•"/>
            </a:pPr>
            <a:r>
              <a:rPr lang="en-US" sz="2000" dirty="0" smtClean="0">
                <a:sym typeface="Symbol" pitchFamily="18" charset="2"/>
              </a:rPr>
              <a:t>liver </a:t>
            </a:r>
            <a:r>
              <a:rPr lang="en-US" sz="2000" dirty="0" err="1" smtClean="0">
                <a:sym typeface="Symbol" pitchFamily="18" charset="2"/>
              </a:rPr>
              <a:t>mass:body</a:t>
            </a:r>
            <a:r>
              <a:rPr lang="en-US" sz="2000" dirty="0" smtClean="0">
                <a:sym typeface="Symbol" pitchFamily="18" charset="2"/>
              </a:rPr>
              <a:t> surface</a:t>
            </a:r>
          </a:p>
          <a:p>
            <a:pPr marL="738188" lvl="1" indent="-280988">
              <a:buClr>
                <a:srgbClr val="1F4B77"/>
              </a:buClr>
              <a:buFontTx/>
              <a:buChar char="•"/>
            </a:pPr>
            <a:r>
              <a:rPr lang="en-US" sz="2000" dirty="0" smtClean="0">
                <a:sym typeface="Symbol" pitchFamily="18" charset="2"/>
              </a:rPr>
              <a:t>GFR</a:t>
            </a:r>
            <a:endParaRPr lang="en-US" sz="2000" dirty="0">
              <a:sym typeface="Symbol" pitchFamily="18" charset="2"/>
            </a:endParaRPr>
          </a:p>
          <a:p>
            <a:pPr marL="280988" indent="-280988">
              <a:buClr>
                <a:srgbClr val="1F4B77"/>
              </a:buClr>
              <a:buFontTx/>
              <a:buChar char="•"/>
            </a:pPr>
            <a:endParaRPr lang="en-US" sz="2400" dirty="0" smtClean="0">
              <a:sym typeface="Symbol" pitchFamily="18" charset="2"/>
            </a:endParaRPr>
          </a:p>
          <a:p>
            <a:pPr marL="280988" indent="-280988">
              <a:buClr>
                <a:srgbClr val="1F4B77"/>
              </a:buClr>
              <a:buFontTx/>
              <a:buChar char="•"/>
            </a:pPr>
            <a:endParaRPr lang="en-US" sz="2400" dirty="0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2458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269" y="1695122"/>
            <a:ext cx="7772400" cy="4794786"/>
          </a:xfrm>
        </p:spPr>
        <p:txBody>
          <a:bodyPr>
            <a:normAutofit/>
          </a:bodyPr>
          <a:lstStyle/>
          <a:p>
            <a:pPr marL="280988" indent="-280988">
              <a:buClr>
                <a:srgbClr val="1F4B77"/>
              </a:buClr>
              <a:buFontTx/>
              <a:buChar char="•"/>
            </a:pPr>
            <a:r>
              <a:rPr lang="en-US" sz="2400" dirty="0" smtClean="0">
                <a:sym typeface="Symbol" pitchFamily="18" charset="2"/>
              </a:rPr>
              <a:t>Window </a:t>
            </a:r>
            <a:r>
              <a:rPr lang="en-US" sz="2400" dirty="0">
                <a:sym typeface="Symbol" pitchFamily="18" charset="2"/>
              </a:rPr>
              <a:t>of hypervariability common for class 1 and class 3 enzymes</a:t>
            </a:r>
          </a:p>
          <a:p>
            <a:pPr marL="738188" lvl="1" indent="-280988">
              <a:buClr>
                <a:srgbClr val="1F4B77"/>
              </a:buClr>
              <a:buFontTx/>
              <a:buChar char="•"/>
            </a:pPr>
            <a:r>
              <a:rPr lang="en-US" sz="2000" dirty="0">
                <a:sym typeface="Symbol" pitchFamily="18" charset="2"/>
              </a:rPr>
              <a:t>Perinatal period, but differs among enzymes</a:t>
            </a:r>
          </a:p>
          <a:p>
            <a:pPr marL="738188" lvl="1" indent="-280988">
              <a:buClr>
                <a:srgbClr val="1F4B77"/>
              </a:buClr>
              <a:buFontTx/>
              <a:buChar char="•"/>
            </a:pPr>
            <a:r>
              <a:rPr lang="en-US" sz="2000" dirty="0">
                <a:sym typeface="Symbol" pitchFamily="18" charset="2"/>
              </a:rPr>
              <a:t>Hypervariability clearly linked to interindividual differences in the regulation of </a:t>
            </a:r>
            <a:r>
              <a:rPr lang="en-US" sz="2000" dirty="0" smtClean="0">
                <a:sym typeface="Symbol" pitchFamily="18" charset="2"/>
              </a:rPr>
              <a:t>ontogeny</a:t>
            </a:r>
            <a:endParaRPr lang="en-US" sz="2000" dirty="0">
              <a:sym typeface="Symbol" pitchFamily="18" charset="2"/>
            </a:endParaRPr>
          </a:p>
          <a:p>
            <a:pPr marL="338138" indent="-280988">
              <a:buClr>
                <a:srgbClr val="1F4B77"/>
              </a:buClr>
              <a:buFontTx/>
              <a:buChar char="•"/>
            </a:pPr>
            <a:r>
              <a:rPr lang="en-US" sz="2400" dirty="0" smtClean="0">
                <a:sym typeface="Symbol" pitchFamily="18" charset="2"/>
              </a:rPr>
              <a:t>Mechanisms regulating ontogeny may be different than those regulating adult constitutive or inducible expression</a:t>
            </a:r>
          </a:p>
          <a:p>
            <a:pPr marL="338138" indent="-280988">
              <a:buClr>
                <a:srgbClr val="1F4B77"/>
              </a:buClr>
              <a:buFontTx/>
              <a:buChar char="•"/>
            </a:pPr>
            <a:r>
              <a:rPr lang="en-US" sz="2400" dirty="0" smtClean="0">
                <a:sym typeface="Symbol" pitchFamily="18" charset="2"/>
              </a:rPr>
              <a:t>Data incorporated into physiologically-based pharmacokinetic (PBPK) modeling software allowing age-dependent prediction of pediatric drug disposition</a:t>
            </a: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1001654"/>
            <a:ext cx="7772400" cy="759135"/>
          </a:xfrm>
        </p:spPr>
        <p:txBody>
          <a:bodyPr/>
          <a:lstStyle/>
          <a:p>
            <a:r>
              <a:rPr lang="en-US" sz="3600" b="1" dirty="0" smtClean="0"/>
              <a:t>Summary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3606405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067" y="1777101"/>
            <a:ext cx="3842553" cy="455902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b="1" dirty="0" smtClean="0"/>
              <a:t>Medical College of Wisconsin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Ronald Hines, PhD (US EPA)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Gail </a:t>
            </a:r>
            <a:r>
              <a:rPr lang="en-US" sz="2200" dirty="0" err="1" smtClean="0"/>
              <a:t>McCarver</a:t>
            </a:r>
            <a:r>
              <a:rPr lang="en-US" sz="2200" dirty="0" smtClean="0"/>
              <a:t>, MD</a:t>
            </a:r>
          </a:p>
          <a:p>
            <a:pPr>
              <a:lnSpc>
                <a:spcPct val="90000"/>
              </a:lnSpc>
            </a:pPr>
            <a:r>
              <a:rPr lang="en-US" sz="2200" dirty="0" err="1" smtClean="0"/>
              <a:t>Sevasti</a:t>
            </a:r>
            <a:r>
              <a:rPr lang="en-US" sz="2200" dirty="0" smtClean="0"/>
              <a:t> </a:t>
            </a:r>
            <a:r>
              <a:rPr lang="en-US" sz="2200" dirty="0" err="1" smtClean="0"/>
              <a:t>Koukouritaki</a:t>
            </a:r>
            <a:r>
              <a:rPr lang="en-US" sz="2200" dirty="0" smtClean="0"/>
              <a:t>, PhD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200" b="1" dirty="0" smtClean="0"/>
              <a:t>Wayne State University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Thomas </a:t>
            </a:r>
            <a:r>
              <a:rPr lang="en-US" sz="2200" dirty="0" err="1" smtClean="0"/>
              <a:t>Kocarek</a:t>
            </a:r>
            <a:r>
              <a:rPr lang="en-US" sz="2200" dirty="0" smtClean="0"/>
              <a:t>, PhD</a:t>
            </a:r>
          </a:p>
          <a:p>
            <a:pPr>
              <a:lnSpc>
                <a:spcPct val="90000"/>
              </a:lnSpc>
            </a:pPr>
            <a:r>
              <a:rPr lang="en-US" sz="2200" dirty="0" err="1" smtClean="0"/>
              <a:t>Zhengbo</a:t>
            </a:r>
            <a:r>
              <a:rPr lang="en-US" sz="2200" dirty="0" smtClean="0"/>
              <a:t> </a:t>
            </a:r>
            <a:r>
              <a:rPr lang="en-US" sz="2200" dirty="0" err="1" smtClean="0"/>
              <a:t>Duanmu</a:t>
            </a:r>
            <a:r>
              <a:rPr lang="en-US" sz="2200" dirty="0" smtClean="0"/>
              <a:t>, PhD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200" b="1" dirty="0" smtClean="0"/>
              <a:t>University of Alabama at Birmingham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Charles </a:t>
            </a:r>
            <a:r>
              <a:rPr lang="en-US" sz="2200" dirty="0" err="1" smtClean="0"/>
              <a:t>Falany</a:t>
            </a:r>
            <a:r>
              <a:rPr lang="en-US" sz="2200" dirty="0" smtClean="0"/>
              <a:t>, PhD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1001654"/>
            <a:ext cx="7772400" cy="759135"/>
          </a:xfrm>
        </p:spPr>
        <p:txBody>
          <a:bodyPr/>
          <a:lstStyle/>
          <a:p>
            <a:r>
              <a:rPr lang="en-US" sz="3600" b="1" dirty="0" smtClean="0"/>
              <a:t>Acknowledgments</a:t>
            </a:r>
            <a:endParaRPr lang="en-US" sz="36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0643" y="1777101"/>
            <a:ext cx="4153104" cy="45590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Font typeface="Arial"/>
              <a:buNone/>
            </a:pPr>
            <a:r>
              <a:rPr lang="en-US" sz="2400" b="1" dirty="0" smtClean="0"/>
              <a:t>Grant Support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NIEHS Grant R01 ES005823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NIEHS Center Grant P30 ES020957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 smtClean="0"/>
              <a:t>Tissue Bank Support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NICHD N01-HD-8-3283 and N01-HD-8-3284 – Brain and Tissue Bank for Developmental Disorders, U Maryland and U Miami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NICHD HD-00836 – Central Laboratory for Human Embryology, U Washington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1496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5" y="959130"/>
            <a:ext cx="8419605" cy="95989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Therapeutic Misadventures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18135"/>
            <a:ext cx="7772400" cy="4241108"/>
          </a:xfrm>
        </p:spPr>
        <p:txBody>
          <a:bodyPr>
            <a:normAutofit/>
          </a:bodyPr>
          <a:lstStyle/>
          <a:p>
            <a:pPr>
              <a:buSzPct val="125000"/>
            </a:pPr>
            <a:r>
              <a:rPr lang="en-US" sz="2000" dirty="0" smtClean="0"/>
              <a:t>Chloramphenicol dosing in neonates based on  extrapolating adult data – Grey Baby Syndrome</a:t>
            </a:r>
          </a:p>
          <a:p>
            <a:pPr lvl="1">
              <a:buSzPct val="125000"/>
            </a:pPr>
            <a:r>
              <a:rPr lang="en-US" sz="2000" dirty="0" smtClean="0"/>
              <a:t>Ontogeny of glucuronidation pathway for drug elimination delayed until several weeks after birth</a:t>
            </a:r>
          </a:p>
          <a:p>
            <a:pPr lvl="2">
              <a:buClr>
                <a:schemeClr val="tx2"/>
              </a:buClr>
              <a:buSzPct val="125000"/>
            </a:pPr>
            <a:r>
              <a:rPr lang="en-US" sz="2000" dirty="0" smtClean="0"/>
              <a:t>Weiss et al. (1960). Chloramphenicol in the newborn infant: a physiological explanation of its toxicity when given in excessive doses. </a:t>
            </a:r>
            <a:r>
              <a:rPr lang="en-US" sz="2000" i="1" dirty="0" smtClean="0"/>
              <a:t>N </a:t>
            </a:r>
            <a:r>
              <a:rPr lang="en-US" sz="2000" i="1" dirty="0" err="1" smtClean="0"/>
              <a:t>Engl</a:t>
            </a:r>
            <a:r>
              <a:rPr lang="en-US" sz="2000" i="1" dirty="0" smtClean="0"/>
              <a:t> J Med</a:t>
            </a:r>
            <a:r>
              <a:rPr lang="en-US" sz="2000" dirty="0" smtClean="0"/>
              <a:t> 262, 787−794.</a:t>
            </a:r>
          </a:p>
          <a:p>
            <a:pPr>
              <a:buSzPct val="125000"/>
            </a:pPr>
            <a:r>
              <a:rPr lang="en-US" sz="2000" dirty="0" smtClean="0"/>
              <a:t>Benzyl alcohol as preservative in IV fluids – Gasping Syndrome</a:t>
            </a:r>
          </a:p>
          <a:p>
            <a:pPr lvl="1">
              <a:buSzPct val="125000"/>
            </a:pPr>
            <a:r>
              <a:rPr lang="en-US" sz="2000" dirty="0" err="1" smtClean="0"/>
              <a:t>Glycine</a:t>
            </a:r>
            <a:r>
              <a:rPr lang="en-US" sz="2000" dirty="0" smtClean="0"/>
              <a:t> N-</a:t>
            </a:r>
            <a:r>
              <a:rPr lang="en-US" sz="2000" dirty="0" err="1" smtClean="0"/>
              <a:t>acetyltransferase</a:t>
            </a:r>
            <a:r>
              <a:rPr lang="en-US" sz="2000" dirty="0" smtClean="0"/>
              <a:t> deficiency in premature infants</a:t>
            </a:r>
          </a:p>
          <a:p>
            <a:pPr lvl="2">
              <a:buClr>
                <a:schemeClr val="tx2"/>
              </a:buClr>
              <a:buSzPct val="125000"/>
            </a:pPr>
            <a:r>
              <a:rPr lang="en-US" sz="2000" dirty="0" err="1" smtClean="0"/>
              <a:t>Gerhanik</a:t>
            </a:r>
            <a:r>
              <a:rPr lang="en-US" sz="2000" dirty="0" smtClean="0"/>
              <a:t> J (1982) The gasping syndrome and benzyl alcohol poisoning, NEJM 307:1384-88.</a:t>
            </a:r>
          </a:p>
          <a:p>
            <a:pPr>
              <a:buSzPct val="125000"/>
            </a:pPr>
            <a:r>
              <a:rPr lang="en-US" sz="2000" dirty="0" smtClean="0"/>
              <a:t>Cisapride as a gastric </a:t>
            </a:r>
            <a:r>
              <a:rPr lang="en-US" sz="2000" dirty="0" err="1" smtClean="0"/>
              <a:t>prokinetic</a:t>
            </a:r>
            <a:r>
              <a:rPr lang="en-US" sz="2000" dirty="0" smtClean="0"/>
              <a:t> agent</a:t>
            </a:r>
          </a:p>
        </p:txBody>
      </p:sp>
    </p:spTree>
    <p:extLst>
      <p:ext uri="{BB962C8B-B14F-4D97-AF65-F5344CB8AC3E}">
        <p14:creationId xmlns="" xmlns:p14="http://schemas.microsoft.com/office/powerpoint/2010/main" val="10741000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6875" y="1362405"/>
            <a:ext cx="4809836" cy="4907689"/>
            <a:chOff x="1375398" y="1258894"/>
            <a:chExt cx="4809836" cy="4907689"/>
          </a:xfrm>
        </p:grpSpPr>
        <p:pic>
          <p:nvPicPr>
            <p:cNvPr id="127" name="Picture 1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9899" t="7129" r="25555" b="5041"/>
            <a:stretch/>
          </p:blipFill>
          <p:spPr>
            <a:xfrm>
              <a:off x="1375398" y="1258894"/>
              <a:ext cx="4809836" cy="4907689"/>
            </a:xfrm>
            <a:prstGeom prst="rect">
              <a:avLst/>
            </a:prstGeom>
          </p:spPr>
        </p:pic>
        <p:sp>
          <p:nvSpPr>
            <p:cNvPr id="10" name="Line 35"/>
            <p:cNvSpPr>
              <a:spLocks noChangeShapeType="1"/>
            </p:cNvSpPr>
            <p:nvPr/>
          </p:nvSpPr>
          <p:spPr bwMode="auto">
            <a:xfrm flipV="1">
              <a:off x="3754438" y="2326929"/>
              <a:ext cx="0" cy="69215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Line 36"/>
            <p:cNvSpPr>
              <a:spLocks noChangeShapeType="1"/>
            </p:cNvSpPr>
            <p:nvPr/>
          </p:nvSpPr>
          <p:spPr bwMode="auto">
            <a:xfrm>
              <a:off x="3754438" y="4316663"/>
              <a:ext cx="0" cy="536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" name="Text Box 38"/>
            <p:cNvSpPr txBox="1">
              <a:spLocks noChangeArrowheads="1"/>
            </p:cNvSpPr>
            <p:nvPr/>
          </p:nvSpPr>
          <p:spPr bwMode="auto">
            <a:xfrm>
              <a:off x="2819208" y="2516263"/>
              <a:ext cx="9236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1" dirty="0">
                  <a:solidFill>
                    <a:schemeClr val="tx1"/>
                  </a:solidFill>
                  <a:latin typeface="+mn-lt"/>
                </a:rPr>
                <a:t>CYP3A4</a:t>
              </a: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2817620" y="4350212"/>
              <a:ext cx="9236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1" dirty="0">
                  <a:solidFill>
                    <a:schemeClr val="tx1"/>
                  </a:solidFill>
                  <a:latin typeface="+mn-lt"/>
                </a:rPr>
                <a:t>CYP3A4</a:t>
              </a:r>
            </a:p>
          </p:txBody>
        </p:sp>
        <p:grpSp>
          <p:nvGrpSpPr>
            <p:cNvPr id="13" name="Group 41"/>
            <p:cNvGrpSpPr>
              <a:grpSpLocks/>
            </p:cNvGrpSpPr>
            <p:nvPr/>
          </p:nvGrpSpPr>
          <p:grpSpPr bwMode="auto">
            <a:xfrm>
              <a:off x="3846666" y="2516262"/>
              <a:ext cx="1268413" cy="369888"/>
              <a:chOff x="2432" y="1384"/>
              <a:chExt cx="799" cy="233"/>
            </a:xfrm>
          </p:grpSpPr>
          <p:sp>
            <p:nvSpPr>
              <p:cNvPr id="17" name="Text Box 42"/>
              <p:cNvSpPr txBox="1">
                <a:spLocks noChangeArrowheads="1"/>
              </p:cNvSpPr>
              <p:nvPr/>
            </p:nvSpPr>
            <p:spPr bwMode="auto">
              <a:xfrm>
                <a:off x="2498" y="1384"/>
                <a:ext cx="58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800" b="1" dirty="0">
                    <a:solidFill>
                      <a:schemeClr val="tx1"/>
                    </a:solidFill>
                    <a:latin typeface="+mn-lt"/>
                  </a:rPr>
                  <a:t>CYP3A7</a:t>
                </a:r>
              </a:p>
            </p:txBody>
          </p:sp>
          <p:sp>
            <p:nvSpPr>
              <p:cNvPr id="18" name="Line 43"/>
              <p:cNvSpPr>
                <a:spLocks noChangeShapeType="1"/>
              </p:cNvSpPr>
              <p:nvPr/>
            </p:nvSpPr>
            <p:spPr bwMode="auto">
              <a:xfrm>
                <a:off x="2432" y="1499"/>
                <a:ext cx="799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grpSp>
          <p:nvGrpSpPr>
            <p:cNvPr id="14" name="Group 44"/>
            <p:cNvGrpSpPr>
              <a:grpSpLocks/>
            </p:cNvGrpSpPr>
            <p:nvPr/>
          </p:nvGrpSpPr>
          <p:grpSpPr bwMode="auto">
            <a:xfrm>
              <a:off x="3846666" y="4351798"/>
              <a:ext cx="1268413" cy="369888"/>
              <a:chOff x="2432" y="2888"/>
              <a:chExt cx="799" cy="233"/>
            </a:xfrm>
          </p:grpSpPr>
          <p:sp>
            <p:nvSpPr>
              <p:cNvPr id="15" name="Text Box 45"/>
              <p:cNvSpPr txBox="1">
                <a:spLocks noChangeArrowheads="1"/>
              </p:cNvSpPr>
              <p:nvPr/>
            </p:nvSpPr>
            <p:spPr bwMode="auto">
              <a:xfrm>
                <a:off x="2498" y="2888"/>
                <a:ext cx="58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800" b="1">
                    <a:solidFill>
                      <a:schemeClr val="tx1"/>
                    </a:solidFill>
                    <a:latin typeface="+mn-lt"/>
                  </a:rPr>
                  <a:t>CYP3A7</a:t>
                </a:r>
              </a:p>
            </p:txBody>
          </p:sp>
          <p:sp>
            <p:nvSpPr>
              <p:cNvPr id="16" name="Line 46"/>
              <p:cNvSpPr>
                <a:spLocks noChangeShapeType="1"/>
              </p:cNvSpPr>
              <p:nvPr/>
            </p:nvSpPr>
            <p:spPr bwMode="auto">
              <a:xfrm>
                <a:off x="2432" y="3004"/>
                <a:ext cx="799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</p:grpSp>
      <p:sp>
        <p:nvSpPr>
          <p:cNvPr id="19" name="Line 114"/>
          <p:cNvSpPr>
            <a:spLocks noChangeShapeType="1"/>
          </p:cNvSpPr>
          <p:nvPr/>
        </p:nvSpPr>
        <p:spPr bwMode="auto">
          <a:xfrm>
            <a:off x="6566111" y="3768322"/>
            <a:ext cx="4699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0" name="Text Box 115"/>
          <p:cNvSpPr txBox="1">
            <a:spLocks noChangeArrowheads="1"/>
          </p:cNvSpPr>
          <p:nvPr/>
        </p:nvSpPr>
        <p:spPr bwMode="auto">
          <a:xfrm>
            <a:off x="7061506" y="3251849"/>
            <a:ext cx="18309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Long QT</a:t>
            </a:r>
          </a:p>
          <a:p>
            <a:pPr eaLnBrk="1" hangingPunct="1"/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&amp; Ventricular</a:t>
            </a:r>
            <a:endParaRPr lang="en-US" sz="2000" b="1" dirty="0">
              <a:solidFill>
                <a:srgbClr val="C00000"/>
              </a:solidFill>
              <a:latin typeface="+mn-lt"/>
            </a:endParaRPr>
          </a:p>
          <a:p>
            <a:pPr eaLnBrk="1" hangingPunct="1"/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Arrhythmia</a:t>
            </a:r>
            <a:endParaRPr lang="en-US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8" name="Text Box 49"/>
          <p:cNvSpPr txBox="1">
            <a:spLocks noChangeArrowheads="1"/>
          </p:cNvSpPr>
          <p:nvPr/>
        </p:nvSpPr>
        <p:spPr bwMode="auto">
          <a:xfrm>
            <a:off x="4736430" y="2250442"/>
            <a:ext cx="14702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1" dirty="0">
                <a:solidFill>
                  <a:srgbClr val="204F7E"/>
                </a:solidFill>
                <a:latin typeface="+mn-lt"/>
              </a:rPr>
              <a:t>Nor-</a:t>
            </a:r>
            <a:r>
              <a:rPr lang="en-US" sz="1800" b="1" dirty="0" err="1">
                <a:solidFill>
                  <a:srgbClr val="204F7E"/>
                </a:solidFill>
                <a:latin typeface="+mn-lt"/>
              </a:rPr>
              <a:t>cisapride</a:t>
            </a:r>
            <a:endParaRPr lang="en-US" sz="1800" b="1" dirty="0">
              <a:solidFill>
                <a:srgbClr val="204F7E"/>
              </a:solidFill>
              <a:latin typeface="+mn-lt"/>
            </a:endParaRPr>
          </a:p>
        </p:txBody>
      </p:sp>
      <p:sp>
        <p:nvSpPr>
          <p:cNvPr id="129" name="Text Box 113"/>
          <p:cNvSpPr txBox="1">
            <a:spLocks noChangeArrowheads="1"/>
          </p:cNvSpPr>
          <p:nvPr/>
        </p:nvSpPr>
        <p:spPr bwMode="auto">
          <a:xfrm>
            <a:off x="3455806" y="6028851"/>
            <a:ext cx="20809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en-US" sz="1800" b="1" dirty="0">
                <a:solidFill>
                  <a:srgbClr val="204F7E"/>
                </a:solidFill>
                <a:latin typeface="+mn-lt"/>
              </a:rPr>
              <a:t>2-Hydroxy </a:t>
            </a:r>
            <a:r>
              <a:rPr lang="en-US" sz="1800" b="1" dirty="0" err="1">
                <a:solidFill>
                  <a:srgbClr val="204F7E"/>
                </a:solidFill>
                <a:latin typeface="+mn-lt"/>
              </a:rPr>
              <a:t>cisapride</a:t>
            </a:r>
            <a:endParaRPr lang="en-US" sz="1800" b="1" dirty="0">
              <a:solidFill>
                <a:srgbClr val="204F7E"/>
              </a:solidFill>
              <a:latin typeface="+mn-lt"/>
            </a:endParaRPr>
          </a:p>
        </p:txBody>
      </p:sp>
      <p:sp>
        <p:nvSpPr>
          <p:cNvPr id="130" name="Text Box 32"/>
          <p:cNvSpPr txBox="1">
            <a:spLocks noChangeArrowheads="1"/>
          </p:cNvSpPr>
          <p:nvPr/>
        </p:nvSpPr>
        <p:spPr bwMode="auto">
          <a:xfrm>
            <a:off x="3938077" y="4037785"/>
            <a:ext cx="1067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1" dirty="0" err="1">
                <a:solidFill>
                  <a:srgbClr val="204F7E"/>
                </a:solidFill>
                <a:latin typeface="+mn-lt"/>
              </a:rPr>
              <a:t>Cisapride</a:t>
            </a:r>
            <a:endParaRPr lang="en-US" sz="1800" b="1" dirty="0">
              <a:solidFill>
                <a:srgbClr val="204F7E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9654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49"/>
          <p:cNvSpPr txBox="1">
            <a:spLocks noChangeArrowheads="1"/>
          </p:cNvSpPr>
          <p:nvPr/>
        </p:nvSpPr>
        <p:spPr bwMode="auto">
          <a:xfrm>
            <a:off x="3410826" y="6165890"/>
            <a:ext cx="3424335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Stevens et al. </a:t>
            </a:r>
            <a:r>
              <a:rPr lang="en-US" sz="1400" i="1" dirty="0">
                <a:solidFill>
                  <a:schemeClr val="tx1"/>
                </a:solidFill>
                <a:latin typeface="+mn-lt"/>
              </a:rPr>
              <a:t>JPET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307:573-82, 2003</a:t>
            </a: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3" t="4610" r="3881" b="8481"/>
          <a:stretch/>
        </p:blipFill>
        <p:spPr>
          <a:xfrm>
            <a:off x="1246909" y="1448454"/>
            <a:ext cx="6677892" cy="47013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50536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20074"/>
            <a:ext cx="77724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</a:rPr>
              <a:t>Human Liver Sample Demographics</a:t>
            </a:r>
            <a:r>
              <a:rPr lang="en-US" sz="3200" b="1" dirty="0">
                <a:solidFill>
                  <a:srgbClr val="002060"/>
                </a:solidFill>
              </a:rPr>
              <a:t/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(n=240)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6" t="18975" r="1456" b="4422"/>
          <a:stretch/>
        </p:blipFill>
        <p:spPr>
          <a:xfrm>
            <a:off x="1129806" y="2248357"/>
            <a:ext cx="6825673" cy="40270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4672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612475" y="1112625"/>
            <a:ext cx="8134709" cy="60403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sz="3600" dirty="0" smtClean="0">
                <a:solidFill>
                  <a:srgbClr val="002060"/>
                </a:solidFill>
                <a:effectLst/>
              </a:rPr>
              <a:t>Quantifying Enzyme Levels/Activity</a:t>
            </a:r>
            <a:endParaRPr lang="en-US" sz="3600" dirty="0">
              <a:solidFill>
                <a:srgbClr val="002060"/>
              </a:solidFill>
              <a:effectLst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72" t="25962" r="7869" b="4305"/>
          <a:stretch/>
        </p:blipFill>
        <p:spPr>
          <a:xfrm>
            <a:off x="1381663" y="2018581"/>
            <a:ext cx="6438160" cy="40677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18081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45" name="Rectangle 9"/>
          <p:cNvSpPr>
            <a:spLocks noChangeArrowheads="1"/>
          </p:cNvSpPr>
          <p:nvPr/>
        </p:nvSpPr>
        <p:spPr bwMode="auto">
          <a:xfrm>
            <a:off x="2334963" y="1165221"/>
            <a:ext cx="438620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+mj-lt"/>
              </a:rPr>
              <a:t>Human DME Ontogeny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2789251" y="6173101"/>
            <a:ext cx="3477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+mn-lt"/>
              </a:rPr>
              <a:t>Hines, </a:t>
            </a:r>
            <a:r>
              <a:rPr lang="en-US" sz="1400" i="1" dirty="0" err="1" smtClean="0">
                <a:solidFill>
                  <a:schemeClr val="tx1"/>
                </a:solidFill>
                <a:latin typeface="+mn-lt"/>
              </a:rPr>
              <a:t>Pharmacol</a:t>
            </a:r>
            <a:r>
              <a:rPr lang="en-US" sz="14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i="1" dirty="0" err="1" smtClean="0">
                <a:solidFill>
                  <a:schemeClr val="tx1"/>
                </a:solidFill>
                <a:latin typeface="+mn-lt"/>
              </a:rPr>
              <a:t>Therap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 118:250-267, 2008 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37" name="Picture 2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65" t="21070" r="3296" b="3755"/>
          <a:stretch/>
        </p:blipFill>
        <p:spPr>
          <a:xfrm>
            <a:off x="1185391" y="1822656"/>
            <a:ext cx="6914813" cy="4262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38452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57" name="Text Box 45"/>
          <p:cNvSpPr txBox="1">
            <a:spLocks noChangeArrowheads="1"/>
          </p:cNvSpPr>
          <p:nvPr/>
        </p:nvSpPr>
        <p:spPr bwMode="auto">
          <a:xfrm>
            <a:off x="1522863" y="1109672"/>
            <a:ext cx="61391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 b="1" dirty="0">
                <a:solidFill>
                  <a:srgbClr val="002060"/>
                </a:solidFill>
                <a:latin typeface="+mj-lt"/>
              </a:rPr>
              <a:t>Human Hepatic DME Ontogeny</a:t>
            </a:r>
            <a:endParaRPr lang="el-GR" sz="3600" b="1" dirty="0">
              <a:solidFill>
                <a:srgbClr val="002060"/>
              </a:solidFill>
              <a:latin typeface="+mj-lt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5982" y="5847036"/>
            <a:ext cx="7927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+mn-lt"/>
              </a:rPr>
              <a:t>Hines, Handbook of drug metabolism, 2nd Edition,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</a:rPr>
              <a:t>Vol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 183, Chapter 9, pp. 227-242,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</a:rPr>
              <a:t>Informa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 Healthcare, New York, NY, 2008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562" t="23149" r="12768" b="14545"/>
          <a:stretch/>
        </p:blipFill>
        <p:spPr>
          <a:xfrm>
            <a:off x="1568399" y="1908009"/>
            <a:ext cx="5938983" cy="36668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1726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2950</TotalTime>
  <Words>797</Words>
  <Application>Microsoft Office PowerPoint</Application>
  <PresentationFormat>On-screen Show (4:3)</PresentationFormat>
  <Paragraphs>128</Paragraphs>
  <Slides>25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Image</vt:lpstr>
      <vt:lpstr>Lifestage-Specific Considerations in Susceptibility</vt:lpstr>
      <vt:lpstr>Developmental Pharmacology</vt:lpstr>
      <vt:lpstr>Therapeutic Misadventures</vt:lpstr>
      <vt:lpstr>Slide 4</vt:lpstr>
      <vt:lpstr>Slide 5</vt:lpstr>
      <vt:lpstr>Human Liver Sample Demographics (n=240)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Summary</vt:lpstr>
      <vt:lpstr>Summary</vt:lpstr>
      <vt:lpstr>Acknowledgments</vt:lpstr>
    </vt:vector>
  </TitlesOfParts>
  <Company>AIM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tmiller</cp:lastModifiedBy>
  <cp:revision>58</cp:revision>
  <cp:lastPrinted>2015-10-14T14:24:03Z</cp:lastPrinted>
  <dcterms:created xsi:type="dcterms:W3CDTF">2013-11-26T16:44:00Z</dcterms:created>
  <dcterms:modified xsi:type="dcterms:W3CDTF">2015-11-18T19:00:47Z</dcterms:modified>
</cp:coreProperties>
</file>